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95" name="Google Shape;9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1a8ab48be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1a8ab48b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a1a8ab48be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ad8446be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08" name="Google Shape;108;gad8446be3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ad8446be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14" name="Google Shape;114;gad8446be35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a1db2ac0dd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a1db2ac0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a1db2ac0dd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title"/>
          </p:nvPr>
        </p:nvSpPr>
        <p:spPr>
          <a:xfrm>
            <a:off x="685800" y="463550"/>
            <a:ext cx="7767638" cy="143351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2" name="Google Shape;62;p1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Google Shape;65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g392.maristsites.org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miriamposner.com/blog/wp-content/uploads/2013/03/Up-and-Running-with-Omeka2.pdf" TargetMode="Externa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.png"/><Relationship Id="rId10" Type="http://schemas.openxmlformats.org/officeDocument/2006/relationships/image" Target="../media/image6.png"/><Relationship Id="rId13" Type="http://schemas.openxmlformats.org/officeDocument/2006/relationships/image" Target="../media/image3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scholarslab/NeatlineTime" TargetMode="External"/><Relationship Id="rId4" Type="http://schemas.openxmlformats.org/officeDocument/2006/relationships/hyperlink" Target="https://vimeo.com/156298642" TargetMode="External"/><Relationship Id="rId9" Type="http://schemas.openxmlformats.org/officeDocument/2006/relationships/image" Target="../media/image1.png"/><Relationship Id="rId15" Type="http://schemas.openxmlformats.org/officeDocument/2006/relationships/image" Target="../media/image8.png"/><Relationship Id="rId14" Type="http://schemas.openxmlformats.org/officeDocument/2006/relationships/image" Target="../media/image10.png"/><Relationship Id="rId17" Type="http://schemas.openxmlformats.org/officeDocument/2006/relationships/image" Target="../media/image9.png"/><Relationship Id="rId16" Type="http://schemas.openxmlformats.org/officeDocument/2006/relationships/image" Target="../media/image2.png"/><Relationship Id="rId5" Type="http://schemas.openxmlformats.org/officeDocument/2006/relationships/hyperlink" Target="https://neatline.org/" TargetMode="External"/><Relationship Id="rId6" Type="http://schemas.openxmlformats.org/officeDocument/2006/relationships/hyperlink" Target="https://curatescape.org/projects/" TargetMode="External"/><Relationship Id="rId7" Type="http://schemas.openxmlformats.org/officeDocument/2006/relationships/hyperlink" Target="https://omeka.org/classic/docs/Plugins/ItemRelations/" TargetMode="External"/><Relationship Id="rId8" Type="http://schemas.openxmlformats.org/officeDocument/2006/relationships/hyperlink" Target="https://omeka.org/classic/docs/Plugins/ItemRelations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/>
          <p:nvPr>
            <p:ph type="ctrTitle"/>
          </p:nvPr>
        </p:nvSpPr>
        <p:spPr>
          <a:xfrm>
            <a:off x="685800" y="3162825"/>
            <a:ext cx="7772400" cy="15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lang="en-US"/>
              <a:t>Omeka and Your DH Project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/>
          <p:nvPr>
            <p:ph idx="1" type="subTitle"/>
          </p:nvPr>
        </p:nvSpPr>
        <p:spPr>
          <a:xfrm>
            <a:off x="1371600" y="4739025"/>
            <a:ext cx="6400800" cy="1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Aspects of </a:t>
            </a:r>
            <a:r>
              <a:rPr lang="en-US"/>
              <a:t>D</a:t>
            </a:r>
            <a:r>
              <a:rPr b="0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igital </a:t>
            </a:r>
            <a:r>
              <a:rPr lang="en-US"/>
              <a:t>P</a:t>
            </a:r>
            <a:r>
              <a:rPr b="0" i="0" lang="en-US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roject De</a:t>
            </a:r>
            <a:r>
              <a:rPr lang="en-US"/>
              <a:t>sign: Building Archives</a:t>
            </a:r>
            <a:endParaRPr b="0" i="0" sz="3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5775" y="79325"/>
            <a:ext cx="3912443" cy="285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/>
        </p:nvSpPr>
        <p:spPr>
          <a:xfrm>
            <a:off x="0" y="313146"/>
            <a:ext cx="9144000" cy="4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3450">
                <a:solidFill>
                  <a:srgbClr val="444444"/>
                </a:solidFill>
                <a:highlight>
                  <a:srgbClr val="FFFFFF"/>
                </a:highlight>
              </a:rPr>
              <a:t>B</a:t>
            </a:r>
            <a:r>
              <a:rPr lang="en-US" sz="3450">
                <a:solidFill>
                  <a:srgbClr val="444444"/>
                </a:solidFill>
                <a:highlight>
                  <a:srgbClr val="FFFFFF"/>
                </a:highlight>
              </a:rPr>
              <a:t>asic elements of any DH project </a:t>
            </a:r>
            <a:endParaRPr b="0" i="0" sz="5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233925" y="1354375"/>
            <a:ext cx="8409000" cy="5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repository of files or digital </a:t>
            </a:r>
            <a:r>
              <a:rPr b="1"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assets,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some kind of information architecture or </a:t>
            </a:r>
            <a:r>
              <a:rPr b="1"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structure,</a:t>
            </a:r>
            <a:endParaRPr b="1"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suite of </a:t>
            </a:r>
            <a:r>
              <a:rPr b="1"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services,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and 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display for user experience</a:t>
            </a:r>
            <a:endParaRPr b="1"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At their simplest, digital projects can consist of a set files </a:t>
            </a:r>
            <a:r>
              <a:rPr lang="en-US" sz="2650">
                <a:solidFill>
                  <a:srgbClr val="444444"/>
                </a:solidFill>
                <a:highlight>
                  <a:srgbClr val="F0C4D4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650">
                <a:solidFill>
                  <a:srgbClr val="444444"/>
                </a:solidFill>
                <a:highlight>
                  <a:srgbClr val="F0C4D4"/>
                </a:highlight>
                <a:latin typeface="Calibri"/>
                <a:ea typeface="Calibri"/>
                <a:cs typeface="Calibri"/>
                <a:sym typeface="Calibri"/>
              </a:rPr>
              <a:t>assets)</a:t>
            </a:r>
            <a:r>
              <a:rPr b="1"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stored in an information architecture such as a database or file system </a:t>
            </a:r>
            <a:r>
              <a:rPr lang="en-US" sz="2650">
                <a:solidFill>
                  <a:srgbClr val="444444"/>
                </a:solidFill>
                <a:highlight>
                  <a:srgbClr val="7AE4D4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650">
                <a:solidFill>
                  <a:srgbClr val="444444"/>
                </a:solidFill>
                <a:highlight>
                  <a:srgbClr val="7AE4D4"/>
                </a:highlight>
                <a:latin typeface="Calibri"/>
                <a:ea typeface="Calibri"/>
                <a:cs typeface="Calibri"/>
                <a:sym typeface="Calibri"/>
              </a:rPr>
              <a:t>structure)</a:t>
            </a:r>
            <a:r>
              <a:rPr b="1"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where they can be accessed </a:t>
            </a:r>
            <a:r>
              <a:rPr lang="en-US" sz="2650">
                <a:solidFill>
                  <a:srgbClr val="444444"/>
                </a:solidFill>
                <a:highlight>
                  <a:srgbClr val="F1E892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650">
                <a:solidFill>
                  <a:srgbClr val="444444"/>
                </a:solidFill>
                <a:highlight>
                  <a:srgbClr val="F1E892"/>
                </a:highlight>
                <a:latin typeface="Calibri"/>
                <a:ea typeface="Calibri"/>
                <a:cs typeface="Calibri"/>
                <a:sym typeface="Calibri"/>
              </a:rPr>
              <a:t>services)</a:t>
            </a:r>
            <a:r>
              <a:rPr b="1"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and called by a browser </a:t>
            </a:r>
            <a:r>
              <a:rPr lang="en-US" sz="2650">
                <a:solidFill>
                  <a:srgbClr val="444444"/>
                </a:solidFill>
                <a:highlight>
                  <a:srgbClr val="B59EC7"/>
                </a:highlight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lang="en-US" sz="2650">
                <a:solidFill>
                  <a:srgbClr val="444444"/>
                </a:solidFill>
                <a:highlight>
                  <a:srgbClr val="B59EC7"/>
                </a:highlight>
                <a:latin typeface="Calibri"/>
                <a:ea typeface="Calibri"/>
                <a:cs typeface="Calibri"/>
                <a:sym typeface="Calibri"/>
              </a:rPr>
              <a:t>use/display)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.</a:t>
            </a:r>
            <a:endParaRPr i="0" sz="3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solidFill>
            <a:srgbClr val="7AE4D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Tool Talk: Omeka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/>
              <a:t>What is it good for?</a:t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https://eng392.maristsites.org/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/>
        </p:nvSpPr>
        <p:spPr>
          <a:xfrm>
            <a:off x="233925" y="1354375"/>
            <a:ext cx="8409000" cy="5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As we learned from Posner’s “</a:t>
            </a:r>
            <a:r>
              <a:rPr lang="en-US" sz="2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Up and Running with Omeka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”, Omeka is good for creating digital archives where one can organize and highlight objects in a collection or exhibit.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When to use: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Font typeface="Calibri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Need to display a set of digital objects on the web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Font typeface="Calibri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Tell a story of those digital objects (an exhibit)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When not to use: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Font typeface="Calibri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Create a website/blog (Omeka is meant for exhibits, creating web pages requires extra work/knowledge)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Font typeface="Calibri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Need advanced data structure, searching, or visualization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7"/>
          <p:cNvSpPr txBox="1"/>
          <p:nvPr>
            <p:ph idx="4294967295"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solidFill>
            <a:srgbClr val="7AE4D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Understanding </a:t>
            </a:r>
            <a:r>
              <a:rPr lang="en-US"/>
              <a:t>Omeka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/>
        </p:nvSpPr>
        <p:spPr>
          <a:xfrm>
            <a:off x="149550" y="1397375"/>
            <a:ext cx="8844900" cy="53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Omeka has many 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extensions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for testing how one’s information is best communicated 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What you can prototype with Omeka: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Font typeface="Calibri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Timelines (</a:t>
            </a:r>
            <a:r>
              <a:rPr lang="en-US" sz="2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Neatline Time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Font typeface="Calibri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Maps (</a:t>
            </a:r>
            <a:r>
              <a:rPr lang="en-US" sz="2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Geolocation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Neatline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Font typeface="Calibri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Mobile Tours (</a:t>
            </a:r>
            <a:r>
              <a:rPr lang="en-US" sz="2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CurateScape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96875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4444"/>
              </a:buClr>
              <a:buSzPts val="2650"/>
              <a:buFont typeface="Calibri"/>
              <a:buChar char="●"/>
            </a:pP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Advanced relationships between objects (</a:t>
            </a:r>
            <a:r>
              <a:rPr lang="en-US" sz="2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7"/>
              </a:rPr>
              <a:t>Item Relation</a:t>
            </a:r>
            <a:r>
              <a:rPr lang="en-US" sz="2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8"/>
              </a:rPr>
              <a:t>s</a:t>
            </a:r>
            <a:r>
              <a:rPr lang="en-US" sz="2650">
                <a:solidFill>
                  <a:srgbClr val="444444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26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8"/>
          <p:cNvSpPr txBox="1"/>
          <p:nvPr>
            <p:ph idx="4294967295"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solidFill>
            <a:srgbClr val="7AE4D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Prototype with</a:t>
            </a:r>
            <a:r>
              <a:rPr lang="en-US"/>
              <a:t> Omeka</a:t>
            </a:r>
            <a:endParaRPr/>
          </a:p>
        </p:txBody>
      </p:sp>
      <p:grpSp>
        <p:nvGrpSpPr>
          <p:cNvPr id="118" name="Google Shape;118;p18"/>
          <p:cNvGrpSpPr/>
          <p:nvPr/>
        </p:nvGrpSpPr>
        <p:grpSpPr>
          <a:xfrm>
            <a:off x="502272" y="4857450"/>
            <a:ext cx="8139464" cy="2046600"/>
            <a:chOff x="502272" y="4781250"/>
            <a:chExt cx="8139464" cy="2046600"/>
          </a:xfrm>
        </p:grpSpPr>
        <p:sp>
          <p:nvSpPr>
            <p:cNvPr id="119" name="Google Shape;119;p18"/>
            <p:cNvSpPr/>
            <p:nvPr/>
          </p:nvSpPr>
          <p:spPr>
            <a:xfrm>
              <a:off x="2978772" y="4858212"/>
              <a:ext cx="1851600" cy="729900"/>
            </a:xfrm>
            <a:prstGeom prst="rect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18"/>
            <p:cNvSpPr/>
            <p:nvPr/>
          </p:nvSpPr>
          <p:spPr>
            <a:xfrm>
              <a:off x="3037700" y="4893265"/>
              <a:ext cx="1733400" cy="609600"/>
            </a:xfrm>
            <a:prstGeom prst="rect">
              <a:avLst/>
            </a:prstGeom>
            <a:blipFill rotWithShape="1">
              <a:blip r:embed="rId10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8"/>
            <p:cNvSpPr txBox="1"/>
            <p:nvPr/>
          </p:nvSpPr>
          <p:spPr>
            <a:xfrm>
              <a:off x="3037700" y="4893265"/>
              <a:ext cx="1733400" cy="609600"/>
            </a:xfrm>
            <a:prstGeom prst="rect">
              <a:avLst/>
            </a:prstGeom>
            <a:noFill/>
            <a:ln cap="flat" cmpd="sng" w="12700">
              <a:solidFill>
                <a:srgbClr val="00A8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160650">
              <a:noAutofit/>
            </a:bodyPr>
            <a:lstStyle/>
            <a:p>
              <a:pPr indent="0" lvl="0" marL="39243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prototype</a:t>
              </a:r>
              <a:endPara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2" name="Google Shape;122;p18"/>
            <p:cNvSpPr/>
            <p:nvPr/>
          </p:nvSpPr>
          <p:spPr>
            <a:xfrm>
              <a:off x="5537567" y="4858212"/>
              <a:ext cx="1769400" cy="729900"/>
            </a:xfrm>
            <a:prstGeom prst="rect">
              <a:avLst/>
            </a:prstGeom>
            <a:blipFill rotWithShape="1">
              <a:blip r:embed="rId11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8"/>
            <p:cNvSpPr/>
            <p:nvPr/>
          </p:nvSpPr>
          <p:spPr>
            <a:xfrm>
              <a:off x="5825603" y="4963368"/>
              <a:ext cx="1194900" cy="449700"/>
            </a:xfrm>
            <a:prstGeom prst="rect">
              <a:avLst/>
            </a:prstGeom>
            <a:blipFill rotWithShape="1">
              <a:blip r:embed="rId12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5596750" y="4893265"/>
              <a:ext cx="1650900" cy="609600"/>
            </a:xfrm>
            <a:prstGeom prst="rect">
              <a:avLst/>
            </a:prstGeom>
            <a:blipFill rotWithShape="1">
              <a:blip r:embed="rId1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8"/>
            <p:cNvSpPr/>
            <p:nvPr/>
          </p:nvSpPr>
          <p:spPr>
            <a:xfrm>
              <a:off x="5596750" y="4893265"/>
              <a:ext cx="1651000" cy="609600"/>
            </a:xfrm>
            <a:custGeom>
              <a:rect b="b" l="l" r="r" t="t"/>
              <a:pathLst>
                <a:path extrusionOk="0" h="609600" w="1651000">
                  <a:moveTo>
                    <a:pt x="0" y="304800"/>
                  </a:moveTo>
                  <a:lnTo>
                    <a:pt x="330200" y="0"/>
                  </a:lnTo>
                  <a:lnTo>
                    <a:pt x="1320800" y="0"/>
                  </a:lnTo>
                  <a:lnTo>
                    <a:pt x="1651000" y="304800"/>
                  </a:lnTo>
                  <a:lnTo>
                    <a:pt x="1320800" y="609600"/>
                  </a:lnTo>
                  <a:lnTo>
                    <a:pt x="330200" y="609600"/>
                  </a:lnTo>
                  <a:lnTo>
                    <a:pt x="0" y="304800"/>
                  </a:lnTo>
                  <a:close/>
                </a:path>
              </a:pathLst>
            </a:custGeom>
            <a:noFill/>
            <a:ln cap="flat" cmpd="sng" w="12700">
              <a:solidFill>
                <a:srgbClr val="00A8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8"/>
            <p:cNvSpPr txBox="1"/>
            <p:nvPr/>
          </p:nvSpPr>
          <p:spPr>
            <a:xfrm>
              <a:off x="6004292" y="5041473"/>
              <a:ext cx="8394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evaluate</a:t>
              </a:r>
              <a:endPara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27" name="Google Shape;127;p18"/>
            <p:cNvSpPr/>
            <p:nvPr/>
          </p:nvSpPr>
          <p:spPr>
            <a:xfrm>
              <a:off x="502272" y="4858212"/>
              <a:ext cx="1769400" cy="729900"/>
            </a:xfrm>
            <a:prstGeom prst="rect">
              <a:avLst/>
            </a:prstGeom>
            <a:blipFill rotWithShape="1">
              <a:blip r:embed="rId1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8"/>
            <p:cNvSpPr/>
            <p:nvPr/>
          </p:nvSpPr>
          <p:spPr>
            <a:xfrm>
              <a:off x="561200" y="4893265"/>
              <a:ext cx="1650900" cy="609600"/>
            </a:xfrm>
            <a:prstGeom prst="rect">
              <a:avLst/>
            </a:prstGeom>
            <a:blipFill rotWithShape="1">
              <a:blip r:embed="rId1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8"/>
            <p:cNvSpPr/>
            <p:nvPr/>
          </p:nvSpPr>
          <p:spPr>
            <a:xfrm>
              <a:off x="561200" y="4893265"/>
              <a:ext cx="1651000" cy="609600"/>
            </a:xfrm>
            <a:custGeom>
              <a:rect b="b" l="l" r="r" t="t"/>
              <a:pathLst>
                <a:path extrusionOk="0" h="609600" w="1651000">
                  <a:moveTo>
                    <a:pt x="0" y="101600"/>
                  </a:moveTo>
                  <a:lnTo>
                    <a:pt x="7984" y="62043"/>
                  </a:lnTo>
                  <a:lnTo>
                    <a:pt x="29759" y="29749"/>
                  </a:lnTo>
                  <a:lnTo>
                    <a:pt x="62054" y="7981"/>
                  </a:lnTo>
                  <a:lnTo>
                    <a:pt x="101600" y="0"/>
                  </a:lnTo>
                  <a:lnTo>
                    <a:pt x="1549400" y="0"/>
                  </a:lnTo>
                  <a:lnTo>
                    <a:pt x="1588956" y="7981"/>
                  </a:lnTo>
                  <a:lnTo>
                    <a:pt x="1621250" y="29749"/>
                  </a:lnTo>
                  <a:lnTo>
                    <a:pt x="1643018" y="62043"/>
                  </a:lnTo>
                  <a:lnTo>
                    <a:pt x="1651000" y="101600"/>
                  </a:lnTo>
                  <a:lnTo>
                    <a:pt x="1651000" y="508000"/>
                  </a:lnTo>
                  <a:lnTo>
                    <a:pt x="1643018" y="547556"/>
                  </a:lnTo>
                  <a:lnTo>
                    <a:pt x="1621250" y="579850"/>
                  </a:lnTo>
                  <a:lnTo>
                    <a:pt x="1588956" y="601618"/>
                  </a:lnTo>
                  <a:lnTo>
                    <a:pt x="1549400" y="609600"/>
                  </a:lnTo>
                  <a:lnTo>
                    <a:pt x="101600" y="609600"/>
                  </a:lnTo>
                  <a:lnTo>
                    <a:pt x="62054" y="601618"/>
                  </a:lnTo>
                  <a:lnTo>
                    <a:pt x="29759" y="579850"/>
                  </a:lnTo>
                  <a:lnTo>
                    <a:pt x="7984" y="547556"/>
                  </a:lnTo>
                  <a:lnTo>
                    <a:pt x="0" y="508000"/>
                  </a:lnTo>
                  <a:lnTo>
                    <a:pt x="0" y="101600"/>
                  </a:lnTo>
                  <a:close/>
                </a:path>
              </a:pathLst>
            </a:custGeom>
            <a:noFill/>
            <a:ln cap="flat" cmpd="sng" w="12700">
              <a:solidFill>
                <a:srgbClr val="00A8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8"/>
            <p:cNvSpPr txBox="1"/>
            <p:nvPr/>
          </p:nvSpPr>
          <p:spPr>
            <a:xfrm>
              <a:off x="1063230" y="5041473"/>
              <a:ext cx="6483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design</a:t>
              </a:r>
              <a:endPara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1" name="Google Shape;131;p18"/>
            <p:cNvSpPr/>
            <p:nvPr/>
          </p:nvSpPr>
          <p:spPr>
            <a:xfrm>
              <a:off x="3019920" y="6001212"/>
              <a:ext cx="1769400" cy="729900"/>
            </a:xfrm>
            <a:prstGeom prst="rect">
              <a:avLst/>
            </a:prstGeom>
            <a:blipFill rotWithShape="1">
              <a:blip r:embed="rId1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8"/>
            <p:cNvSpPr/>
            <p:nvPr/>
          </p:nvSpPr>
          <p:spPr>
            <a:xfrm>
              <a:off x="3078975" y="6036265"/>
              <a:ext cx="1650900" cy="609600"/>
            </a:xfrm>
            <a:prstGeom prst="rect">
              <a:avLst/>
            </a:prstGeom>
            <a:blipFill rotWithShape="1">
              <a:blip r:embed="rId1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3078975" y="6036265"/>
              <a:ext cx="1651000" cy="609600"/>
            </a:xfrm>
            <a:custGeom>
              <a:rect b="b" l="l" r="r" t="t"/>
              <a:pathLst>
                <a:path extrusionOk="0" h="609600" w="1651000">
                  <a:moveTo>
                    <a:pt x="0" y="101600"/>
                  </a:moveTo>
                  <a:lnTo>
                    <a:pt x="7981" y="62043"/>
                  </a:lnTo>
                  <a:lnTo>
                    <a:pt x="29749" y="29749"/>
                  </a:lnTo>
                  <a:lnTo>
                    <a:pt x="62043" y="7981"/>
                  </a:lnTo>
                  <a:lnTo>
                    <a:pt x="101600" y="0"/>
                  </a:lnTo>
                  <a:lnTo>
                    <a:pt x="1549400" y="0"/>
                  </a:lnTo>
                  <a:lnTo>
                    <a:pt x="1588956" y="7981"/>
                  </a:lnTo>
                  <a:lnTo>
                    <a:pt x="1621250" y="29749"/>
                  </a:lnTo>
                  <a:lnTo>
                    <a:pt x="1643018" y="62043"/>
                  </a:lnTo>
                  <a:lnTo>
                    <a:pt x="1651000" y="101600"/>
                  </a:lnTo>
                  <a:lnTo>
                    <a:pt x="1651000" y="508000"/>
                  </a:lnTo>
                  <a:lnTo>
                    <a:pt x="1643018" y="547556"/>
                  </a:lnTo>
                  <a:lnTo>
                    <a:pt x="1621250" y="579850"/>
                  </a:lnTo>
                  <a:lnTo>
                    <a:pt x="1588956" y="601618"/>
                  </a:lnTo>
                  <a:lnTo>
                    <a:pt x="1549400" y="609600"/>
                  </a:lnTo>
                  <a:lnTo>
                    <a:pt x="101600" y="609600"/>
                  </a:lnTo>
                  <a:lnTo>
                    <a:pt x="62043" y="601618"/>
                  </a:lnTo>
                  <a:lnTo>
                    <a:pt x="29749" y="579850"/>
                  </a:lnTo>
                  <a:lnTo>
                    <a:pt x="7981" y="547556"/>
                  </a:lnTo>
                  <a:lnTo>
                    <a:pt x="0" y="508000"/>
                  </a:lnTo>
                  <a:lnTo>
                    <a:pt x="0" y="101600"/>
                  </a:lnTo>
                  <a:close/>
                </a:path>
              </a:pathLst>
            </a:custGeom>
            <a:noFill/>
            <a:ln cap="flat" cmpd="sng" w="12700">
              <a:solidFill>
                <a:srgbClr val="00A8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8"/>
            <p:cNvSpPr txBox="1"/>
            <p:nvPr/>
          </p:nvSpPr>
          <p:spPr>
            <a:xfrm>
              <a:off x="3442829" y="6184473"/>
              <a:ext cx="9240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re-design</a:t>
              </a:r>
              <a:endPara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5" name="Google Shape;135;p18"/>
            <p:cNvSpPr/>
            <p:nvPr/>
          </p:nvSpPr>
          <p:spPr>
            <a:xfrm>
              <a:off x="4771250" y="5159965"/>
              <a:ext cx="825500" cy="76200"/>
            </a:xfrm>
            <a:custGeom>
              <a:rect b="b" l="l" r="r" t="t"/>
              <a:pathLst>
                <a:path extrusionOk="0" h="76200" w="825500">
                  <a:moveTo>
                    <a:pt x="749300" y="0"/>
                  </a:moveTo>
                  <a:lnTo>
                    <a:pt x="749300" y="76200"/>
                  </a:lnTo>
                  <a:lnTo>
                    <a:pt x="812800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812800" y="31750"/>
                  </a:lnTo>
                  <a:lnTo>
                    <a:pt x="749300" y="0"/>
                  </a:lnTo>
                  <a:close/>
                </a:path>
                <a:path extrusionOk="0" h="76200" w="825500">
                  <a:moveTo>
                    <a:pt x="7493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extrusionOk="0" h="76200" w="825500">
                  <a:moveTo>
                    <a:pt x="8128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12800" y="44450"/>
                  </a:lnTo>
                  <a:lnTo>
                    <a:pt x="825500" y="38100"/>
                  </a:lnTo>
                  <a:lnTo>
                    <a:pt x="812800" y="31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2212200" y="5159965"/>
              <a:ext cx="825500" cy="76200"/>
            </a:xfrm>
            <a:custGeom>
              <a:rect b="b" l="l" r="r" t="t"/>
              <a:pathLst>
                <a:path extrusionOk="0" h="76200" w="825500">
                  <a:moveTo>
                    <a:pt x="749300" y="0"/>
                  </a:moveTo>
                  <a:lnTo>
                    <a:pt x="749300" y="76200"/>
                  </a:lnTo>
                  <a:lnTo>
                    <a:pt x="812800" y="44450"/>
                  </a:lnTo>
                  <a:lnTo>
                    <a:pt x="762000" y="44450"/>
                  </a:lnTo>
                  <a:lnTo>
                    <a:pt x="762000" y="31750"/>
                  </a:lnTo>
                  <a:lnTo>
                    <a:pt x="812800" y="31750"/>
                  </a:lnTo>
                  <a:lnTo>
                    <a:pt x="749300" y="0"/>
                  </a:lnTo>
                  <a:close/>
                </a:path>
                <a:path extrusionOk="0" h="76200" w="825500">
                  <a:moveTo>
                    <a:pt x="7493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749300" y="44450"/>
                  </a:lnTo>
                  <a:lnTo>
                    <a:pt x="749300" y="31750"/>
                  </a:lnTo>
                  <a:close/>
                </a:path>
                <a:path extrusionOk="0" h="76200" w="825500">
                  <a:moveTo>
                    <a:pt x="812800" y="31750"/>
                  </a:moveTo>
                  <a:lnTo>
                    <a:pt x="762000" y="31750"/>
                  </a:lnTo>
                  <a:lnTo>
                    <a:pt x="762000" y="44450"/>
                  </a:lnTo>
                  <a:lnTo>
                    <a:pt x="812800" y="44450"/>
                  </a:lnTo>
                  <a:lnTo>
                    <a:pt x="825500" y="38100"/>
                  </a:lnTo>
                  <a:lnTo>
                    <a:pt x="812800" y="31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8"/>
            <p:cNvSpPr/>
            <p:nvPr/>
          </p:nvSpPr>
          <p:spPr>
            <a:xfrm>
              <a:off x="4729975" y="5502484"/>
              <a:ext cx="1698625" cy="875664"/>
            </a:xfrm>
            <a:custGeom>
              <a:rect b="b" l="l" r="r" t="t"/>
              <a:pathLst>
                <a:path extrusionOk="0" h="875664" w="1698625">
                  <a:moveTo>
                    <a:pt x="75691" y="799337"/>
                  </a:moveTo>
                  <a:lnTo>
                    <a:pt x="0" y="838580"/>
                  </a:lnTo>
                  <a:lnTo>
                    <a:pt x="76835" y="875537"/>
                  </a:lnTo>
                  <a:lnTo>
                    <a:pt x="76360" y="843914"/>
                  </a:lnTo>
                  <a:lnTo>
                    <a:pt x="63626" y="843914"/>
                  </a:lnTo>
                  <a:lnTo>
                    <a:pt x="63500" y="831214"/>
                  </a:lnTo>
                  <a:lnTo>
                    <a:pt x="76167" y="831009"/>
                  </a:lnTo>
                  <a:lnTo>
                    <a:pt x="75691" y="799337"/>
                  </a:lnTo>
                  <a:close/>
                </a:path>
                <a:path extrusionOk="0" h="875664" w="1698625">
                  <a:moveTo>
                    <a:pt x="76167" y="831009"/>
                  </a:moveTo>
                  <a:lnTo>
                    <a:pt x="63500" y="831214"/>
                  </a:lnTo>
                  <a:lnTo>
                    <a:pt x="63626" y="843914"/>
                  </a:lnTo>
                  <a:lnTo>
                    <a:pt x="76357" y="843712"/>
                  </a:lnTo>
                  <a:lnTo>
                    <a:pt x="76167" y="831009"/>
                  </a:lnTo>
                  <a:close/>
                </a:path>
                <a:path extrusionOk="0" h="875664" w="1698625">
                  <a:moveTo>
                    <a:pt x="76357" y="843712"/>
                  </a:moveTo>
                  <a:lnTo>
                    <a:pt x="63626" y="843914"/>
                  </a:lnTo>
                  <a:lnTo>
                    <a:pt x="76360" y="843914"/>
                  </a:lnTo>
                  <a:lnTo>
                    <a:pt x="76357" y="843712"/>
                  </a:lnTo>
                  <a:close/>
                </a:path>
                <a:path extrusionOk="0" h="875664" w="1698625">
                  <a:moveTo>
                    <a:pt x="1685925" y="0"/>
                  </a:moveTo>
                  <a:lnTo>
                    <a:pt x="1683511" y="39242"/>
                  </a:lnTo>
                  <a:lnTo>
                    <a:pt x="1676273" y="77723"/>
                  </a:lnTo>
                  <a:lnTo>
                    <a:pt x="1664589" y="116077"/>
                  </a:lnTo>
                  <a:lnTo>
                    <a:pt x="1648459" y="154177"/>
                  </a:lnTo>
                  <a:lnTo>
                    <a:pt x="1627885" y="192277"/>
                  </a:lnTo>
                  <a:lnTo>
                    <a:pt x="1603375" y="229869"/>
                  </a:lnTo>
                  <a:lnTo>
                    <a:pt x="1574673" y="267080"/>
                  </a:lnTo>
                  <a:lnTo>
                    <a:pt x="1542033" y="303910"/>
                  </a:lnTo>
                  <a:lnTo>
                    <a:pt x="1505839" y="340232"/>
                  </a:lnTo>
                  <a:lnTo>
                    <a:pt x="1465961" y="375792"/>
                  </a:lnTo>
                  <a:lnTo>
                    <a:pt x="1422780" y="410590"/>
                  </a:lnTo>
                  <a:lnTo>
                    <a:pt x="1376172" y="444626"/>
                  </a:lnTo>
                  <a:lnTo>
                    <a:pt x="1326514" y="477773"/>
                  </a:lnTo>
                  <a:lnTo>
                    <a:pt x="1273937" y="510031"/>
                  </a:lnTo>
                  <a:lnTo>
                    <a:pt x="1218564" y="541019"/>
                  </a:lnTo>
                  <a:lnTo>
                    <a:pt x="1160526" y="570991"/>
                  </a:lnTo>
                  <a:lnTo>
                    <a:pt x="1100074" y="599820"/>
                  </a:lnTo>
                  <a:lnTo>
                    <a:pt x="1037209" y="627252"/>
                  </a:lnTo>
                  <a:lnTo>
                    <a:pt x="972185" y="653287"/>
                  </a:lnTo>
                  <a:lnTo>
                    <a:pt x="905128" y="677925"/>
                  </a:lnTo>
                  <a:lnTo>
                    <a:pt x="836295" y="701039"/>
                  </a:lnTo>
                  <a:lnTo>
                    <a:pt x="765683" y="722502"/>
                  </a:lnTo>
                  <a:lnTo>
                    <a:pt x="693420" y="742314"/>
                  </a:lnTo>
                  <a:lnTo>
                    <a:pt x="619887" y="760348"/>
                  </a:lnTo>
                  <a:lnTo>
                    <a:pt x="545084" y="776604"/>
                  </a:lnTo>
                  <a:lnTo>
                    <a:pt x="469264" y="790955"/>
                  </a:lnTo>
                  <a:lnTo>
                    <a:pt x="392429" y="803274"/>
                  </a:lnTo>
                  <a:lnTo>
                    <a:pt x="314833" y="813434"/>
                  </a:lnTo>
                  <a:lnTo>
                    <a:pt x="236727" y="821562"/>
                  </a:lnTo>
                  <a:lnTo>
                    <a:pt x="157987" y="827531"/>
                  </a:lnTo>
                  <a:lnTo>
                    <a:pt x="79121" y="830960"/>
                  </a:lnTo>
                  <a:lnTo>
                    <a:pt x="76167" y="831009"/>
                  </a:lnTo>
                  <a:lnTo>
                    <a:pt x="76357" y="843712"/>
                  </a:lnTo>
                  <a:lnTo>
                    <a:pt x="158876" y="840104"/>
                  </a:lnTo>
                  <a:lnTo>
                    <a:pt x="237998" y="834262"/>
                  </a:lnTo>
                  <a:lnTo>
                    <a:pt x="316484" y="826007"/>
                  </a:lnTo>
                  <a:lnTo>
                    <a:pt x="394462" y="815847"/>
                  </a:lnTo>
                  <a:lnTo>
                    <a:pt x="471550" y="803401"/>
                  </a:lnTo>
                  <a:lnTo>
                    <a:pt x="547751" y="788923"/>
                  </a:lnTo>
                  <a:lnTo>
                    <a:pt x="622935" y="772794"/>
                  </a:lnTo>
                  <a:lnTo>
                    <a:pt x="696722" y="754633"/>
                  </a:lnTo>
                  <a:lnTo>
                    <a:pt x="769365" y="734694"/>
                  </a:lnTo>
                  <a:lnTo>
                    <a:pt x="840232" y="713104"/>
                  </a:lnTo>
                  <a:lnTo>
                    <a:pt x="909574" y="689863"/>
                  </a:lnTo>
                  <a:lnTo>
                    <a:pt x="976884" y="664971"/>
                  </a:lnTo>
                  <a:lnTo>
                    <a:pt x="1042288" y="638809"/>
                  </a:lnTo>
                  <a:lnTo>
                    <a:pt x="1105535" y="611250"/>
                  </a:lnTo>
                  <a:lnTo>
                    <a:pt x="1166367" y="582294"/>
                  </a:lnTo>
                  <a:lnTo>
                    <a:pt x="1224788" y="552068"/>
                  </a:lnTo>
                  <a:lnTo>
                    <a:pt x="1280540" y="520826"/>
                  </a:lnTo>
                  <a:lnTo>
                    <a:pt x="1333500" y="488314"/>
                  </a:lnTo>
                  <a:lnTo>
                    <a:pt x="1383664" y="454913"/>
                  </a:lnTo>
                  <a:lnTo>
                    <a:pt x="1430654" y="420496"/>
                  </a:lnTo>
                  <a:lnTo>
                    <a:pt x="1474470" y="385317"/>
                  </a:lnTo>
                  <a:lnTo>
                    <a:pt x="1514855" y="349249"/>
                  </a:lnTo>
                  <a:lnTo>
                    <a:pt x="1551558" y="312292"/>
                  </a:lnTo>
                  <a:lnTo>
                    <a:pt x="1584705" y="274827"/>
                  </a:lnTo>
                  <a:lnTo>
                    <a:pt x="1613916" y="236854"/>
                  </a:lnTo>
                  <a:lnTo>
                    <a:pt x="1639061" y="198246"/>
                  </a:lnTo>
                  <a:lnTo>
                    <a:pt x="1660144" y="159130"/>
                  </a:lnTo>
                  <a:lnTo>
                    <a:pt x="1676780" y="119760"/>
                  </a:lnTo>
                  <a:lnTo>
                    <a:pt x="1688846" y="80009"/>
                  </a:lnTo>
                  <a:lnTo>
                    <a:pt x="1696084" y="40004"/>
                  </a:lnTo>
                  <a:lnTo>
                    <a:pt x="1698625" y="761"/>
                  </a:lnTo>
                  <a:lnTo>
                    <a:pt x="1685925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3866375" y="5502865"/>
              <a:ext cx="76200" cy="533400"/>
            </a:xfrm>
            <a:custGeom>
              <a:rect b="b" l="l" r="r" t="t"/>
              <a:pathLst>
                <a:path extrusionOk="0" h="533400" w="76200">
                  <a:moveTo>
                    <a:pt x="44450" y="63500"/>
                  </a:moveTo>
                  <a:lnTo>
                    <a:pt x="31750" y="63500"/>
                  </a:lnTo>
                  <a:lnTo>
                    <a:pt x="31750" y="533400"/>
                  </a:lnTo>
                  <a:lnTo>
                    <a:pt x="44450" y="533400"/>
                  </a:lnTo>
                  <a:lnTo>
                    <a:pt x="44450" y="63500"/>
                  </a:lnTo>
                  <a:close/>
                </a:path>
                <a:path extrusionOk="0" h="533400" w="76200">
                  <a:moveTo>
                    <a:pt x="38100" y="0"/>
                  </a:moveTo>
                  <a:lnTo>
                    <a:pt x="0" y="76200"/>
                  </a:lnTo>
                  <a:lnTo>
                    <a:pt x="31750" y="76200"/>
                  </a:lnTo>
                  <a:lnTo>
                    <a:pt x="31750" y="63500"/>
                  </a:lnTo>
                  <a:lnTo>
                    <a:pt x="69850" y="63500"/>
                  </a:lnTo>
                  <a:lnTo>
                    <a:pt x="38100" y="0"/>
                  </a:lnTo>
                  <a:close/>
                </a:path>
                <a:path extrusionOk="0" h="533400" w="76200">
                  <a:moveTo>
                    <a:pt x="69850" y="63500"/>
                  </a:moveTo>
                  <a:lnTo>
                    <a:pt x="44450" y="63500"/>
                  </a:lnTo>
                  <a:lnTo>
                    <a:pt x="44450" y="76200"/>
                  </a:lnTo>
                  <a:lnTo>
                    <a:pt x="76200" y="76200"/>
                  </a:lnTo>
                  <a:lnTo>
                    <a:pt x="69850" y="63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7247750" y="5159965"/>
              <a:ext cx="660400" cy="76200"/>
            </a:xfrm>
            <a:custGeom>
              <a:rect b="b" l="l" r="r" t="t"/>
              <a:pathLst>
                <a:path extrusionOk="0" h="76200" w="660400">
                  <a:moveTo>
                    <a:pt x="584200" y="0"/>
                  </a:moveTo>
                  <a:lnTo>
                    <a:pt x="584200" y="76200"/>
                  </a:lnTo>
                  <a:lnTo>
                    <a:pt x="647700" y="44450"/>
                  </a:lnTo>
                  <a:lnTo>
                    <a:pt x="596900" y="44450"/>
                  </a:lnTo>
                  <a:lnTo>
                    <a:pt x="596900" y="31750"/>
                  </a:lnTo>
                  <a:lnTo>
                    <a:pt x="647700" y="31750"/>
                  </a:lnTo>
                  <a:lnTo>
                    <a:pt x="584200" y="0"/>
                  </a:lnTo>
                  <a:close/>
                </a:path>
                <a:path extrusionOk="0" h="76200" w="660400">
                  <a:moveTo>
                    <a:pt x="584200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584200" y="44450"/>
                  </a:lnTo>
                  <a:lnTo>
                    <a:pt x="584200" y="31750"/>
                  </a:lnTo>
                  <a:close/>
                </a:path>
                <a:path extrusionOk="0" h="76200" w="660400">
                  <a:moveTo>
                    <a:pt x="647700" y="31750"/>
                  </a:moveTo>
                  <a:lnTo>
                    <a:pt x="596900" y="31750"/>
                  </a:lnTo>
                  <a:lnTo>
                    <a:pt x="596900" y="44450"/>
                  </a:lnTo>
                  <a:lnTo>
                    <a:pt x="647700" y="44450"/>
                  </a:lnTo>
                  <a:lnTo>
                    <a:pt x="660400" y="38100"/>
                  </a:lnTo>
                  <a:lnTo>
                    <a:pt x="647700" y="3175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8"/>
            <p:cNvSpPr txBox="1"/>
            <p:nvPr/>
          </p:nvSpPr>
          <p:spPr>
            <a:xfrm>
              <a:off x="8070836" y="4995754"/>
              <a:ext cx="5709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done!</a:t>
              </a:r>
              <a:endPara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1" name="Google Shape;141;p18"/>
            <p:cNvSpPr txBox="1"/>
            <p:nvPr/>
          </p:nvSpPr>
          <p:spPr>
            <a:xfrm>
              <a:off x="7245209" y="4781250"/>
              <a:ext cx="497100" cy="29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2700">
              <a:noAutofit/>
            </a:bodyPr>
            <a:lstStyle/>
            <a:p>
              <a:pPr indent="0" lvl="0" marL="127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OK?</a:t>
              </a:r>
              <a:endParaRPr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42" name="Google Shape;142;p18"/>
            <p:cNvSpPr txBox="1"/>
            <p:nvPr/>
          </p:nvSpPr>
          <p:spPr>
            <a:xfrm>
              <a:off x="6295425" y="6378150"/>
              <a:ext cx="2174400" cy="44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Calibri"/>
                  <a:ea typeface="Calibri"/>
                  <a:cs typeface="Calibri"/>
                  <a:sym typeface="Calibri"/>
                </a:rPr>
                <a:t>The project design process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457200" y="-12"/>
            <a:ext cx="8229600" cy="1143000"/>
          </a:xfrm>
          <a:prstGeom prst="rect">
            <a:avLst/>
          </a:prstGeom>
          <a:solidFill>
            <a:srgbClr val="7AE4D4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Analyzing </a:t>
            </a:r>
            <a:r>
              <a:rPr lang="en-US"/>
              <a:t>Omeka</a:t>
            </a:r>
            <a:endParaRPr/>
          </a:p>
        </p:txBody>
      </p:sp>
      <p:sp>
        <p:nvSpPr>
          <p:cNvPr id="149" name="Google Shape;149;p19"/>
          <p:cNvSpPr txBox="1"/>
          <p:nvPr>
            <p:ph idx="1" type="body"/>
          </p:nvPr>
        </p:nvSpPr>
        <p:spPr>
          <a:xfrm>
            <a:off x="457200" y="1165950"/>
            <a:ext cx="8229600" cy="45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Group Discussion</a:t>
            </a:r>
            <a:endParaRPr/>
          </a:p>
          <a:p>
            <a:pPr indent="0" lvl="0" marL="0" rtl="0" algn="ctr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3850" lvl="0" marL="45720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Who would be the possible audience(s) for this project?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How would they use the site?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What are the affordances of this site’s functionality and structure? In other words, what does it allow users to do? 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What are the constraints of this site’s functionality and structure? In other words, what doesn’t it allow and/or have?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What are the good things about the results you can receive by using this site?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What are the weaknesses or problems with results?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-US" sz="1500">
                <a:latin typeface="Arial"/>
                <a:ea typeface="Arial"/>
                <a:cs typeface="Arial"/>
                <a:sym typeface="Arial"/>
              </a:rPr>
              <a:t>If we were going to continue to develop this project, what would we need to do to build it better?</a:t>
            </a:r>
            <a:endParaRPr sz="15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875" y="4748175"/>
            <a:ext cx="3133616" cy="20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350" y="4748175"/>
            <a:ext cx="2882974" cy="2051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/>
          <p:nvPr/>
        </p:nvSpPr>
        <p:spPr>
          <a:xfrm>
            <a:off x="0" y="396660"/>
            <a:ext cx="91503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Developing &amp; Scoping</a:t>
            </a: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Your Project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20"/>
          <p:cNvSpPr txBox="1"/>
          <p:nvPr/>
        </p:nvSpPr>
        <p:spPr>
          <a:xfrm>
            <a:off x="3200" y="1576200"/>
            <a:ext cx="9144000" cy="11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for?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is #1: Why do this project? What will it contribute, make visible, disrupt, complicate, or problematize? Why is this important to our knowledge, our present moment, our communities, our nation, our world?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for?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will use this project? What will are the consequences of that use? How have you considered your audience in the project’s design? How have you considered your positionality?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build? </a:t>
            </a: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=  What do you envision? How much time and technical support 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you need to make this project a reality? How have you considered a scopable prototype?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/>
          <p:nvPr/>
        </p:nvSpPr>
        <p:spPr>
          <a:xfrm>
            <a:off x="0" y="846088"/>
            <a:ext cx="9144000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Where do I get the data and how much do I use?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much of the project will be digital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much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 the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to use and what to highlight?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message to communicate about the data?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do I want to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display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data?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1"/>
          <p:cNvSpPr/>
          <p:nvPr/>
        </p:nvSpPr>
        <p:spPr>
          <a:xfrm>
            <a:off x="-1" y="2796134"/>
            <a:ext cx="9144001" cy="18466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Audience Considerations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 is the audience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will I considered the audience in the design?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there likely be more than one audience?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audience know about the data?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audience engage with the data?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1"/>
          <p:cNvSpPr/>
          <p:nvPr/>
        </p:nvSpPr>
        <p:spPr>
          <a:xfrm>
            <a:off x="0" y="4573368"/>
            <a:ext cx="91440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Building Considerations</a:t>
            </a:r>
            <a:endParaRPr b="1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there a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technology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that fits project needs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“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 of the box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technology that can be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extended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meet project needs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(does it have plugins, etc.)?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there resources for functional or design customization?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much time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 I need to learn and deploy the technology?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transparent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accessible will your data be in any given tool choice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0" y="0"/>
            <a:ext cx="91440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Your Choices Will Shape the Project</a:t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